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1" r:id="rId2"/>
    <p:sldId id="293" r:id="rId3"/>
    <p:sldId id="609" r:id="rId4"/>
    <p:sldId id="298" r:id="rId5"/>
    <p:sldId id="614" r:id="rId6"/>
    <p:sldId id="615" r:id="rId7"/>
    <p:sldId id="616" r:id="rId8"/>
    <p:sldId id="617" r:id="rId9"/>
    <p:sldId id="622" r:id="rId10"/>
    <p:sldId id="619" r:id="rId11"/>
    <p:sldId id="603" r:id="rId12"/>
    <p:sldId id="308" r:id="rId13"/>
    <p:sldId id="601" r:id="rId14"/>
    <p:sldId id="611" r:id="rId15"/>
    <p:sldId id="621" r:id="rId16"/>
    <p:sldId id="618" r:id="rId17"/>
    <p:sldId id="599" r:id="rId18"/>
    <p:sldId id="29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颜 丹阳" initials="颜" lastIdx="1" clrIdx="0">
    <p:extLst>
      <p:ext uri="{19B8F6BF-5375-455C-9EA6-DF929625EA0E}">
        <p15:presenceInfo xmlns:p15="http://schemas.microsoft.com/office/powerpoint/2012/main" userId="2d61c1b952fbf27a" providerId="Windows Live"/>
      </p:ext>
    </p:extLst>
  </p:cmAuthor>
  <p:cmAuthor id="2" name="孙逍遥" initials="孙逍遥" lastIdx="12" clrIdx="1">
    <p:extLst>
      <p:ext uri="{19B8F6BF-5375-455C-9EA6-DF929625EA0E}">
        <p15:presenceInfo xmlns:p15="http://schemas.microsoft.com/office/powerpoint/2012/main" userId="7c268b08a5e4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DDEDDC"/>
    <a:srgbClr val="FFF3CB"/>
    <a:srgbClr val="E3D4E7"/>
    <a:srgbClr val="D9E8FC"/>
    <a:srgbClr val="D6E9D5"/>
    <a:srgbClr val="E28560"/>
    <a:srgbClr val="CC3300"/>
    <a:srgbClr val="FF99FF"/>
    <a:srgbClr val="F7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9607" autoAdjust="0"/>
  </p:normalViewPr>
  <p:slideViewPr>
    <p:cSldViewPr snapToGrid="0">
      <p:cViewPr varScale="1">
        <p:scale>
          <a:sx n="76" d="100"/>
          <a:sy n="76" d="100"/>
        </p:scale>
        <p:origin x="883" y="7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FE70A-9220-4466-A115-A40146D18AD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96336-D714-49A9-9FC6-335151D01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25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3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1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3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7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1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43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4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1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15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视觉语言模型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2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4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模型选型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数据集收集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8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altLang="zh-CN" dirty="0"/>
          </a:p>
          <a:p>
            <a:r>
              <a:rPr lang="en-US" altLang="zh-CN" dirty="0" err="1"/>
              <a:t>xBD</a:t>
            </a:r>
            <a:r>
              <a:rPr lang="zh-CN" altLang="en-US" dirty="0"/>
              <a:t>数据缺少</a:t>
            </a:r>
            <a:r>
              <a:rPr lang="en-US" altLang="zh-CN" dirty="0"/>
              <a:t>caption</a:t>
            </a:r>
          </a:p>
          <a:p>
            <a:r>
              <a:rPr lang="zh-CN" altLang="en-US" dirty="0"/>
              <a:t>工作流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96336-D714-49A9-9FC6-335151D01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5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3" y="2685187"/>
            <a:ext cx="11385754" cy="1655762"/>
          </a:xfrm>
        </p:spPr>
        <p:txBody>
          <a:bodyPr anchor="ctr">
            <a:noAutofit/>
          </a:bodyPr>
          <a:lstStyle/>
          <a:p>
            <a:r>
              <a:rPr lang="zh-CN" altLang="en-US" sz="5400" b="1" dirty="0"/>
              <a:t>基于扩散模型的灾后遥感图像生成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10B5FB-024A-34B0-A6A1-841E7625FF9C}"/>
              </a:ext>
            </a:extLst>
          </p:cNvPr>
          <p:cNvSpPr txBox="1"/>
          <p:nvPr/>
        </p:nvSpPr>
        <p:spPr>
          <a:xfrm>
            <a:off x="2495714" y="4266802"/>
            <a:ext cx="7488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小组成员：仇选凯、颜丹阳、沈艺童、程宋涛、邱原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汇报日期：</a:t>
            </a:r>
            <a:r>
              <a:rPr lang="en-US" altLang="zh-CN" sz="2400" dirty="0">
                <a:latin typeface="+mn-ea"/>
              </a:rPr>
              <a:t>2024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7</a:t>
            </a:r>
            <a:r>
              <a:rPr lang="zh-CN" altLang="en-US" sz="2400" dirty="0">
                <a:latin typeface="+mn-ea"/>
              </a:rPr>
              <a:t>月</a:t>
            </a:r>
            <a:r>
              <a:rPr lang="en-US" altLang="zh-CN" sz="2400" dirty="0">
                <a:latin typeface="+mn-ea"/>
              </a:rPr>
              <a:t>20</a:t>
            </a:r>
            <a:r>
              <a:rPr lang="zh-CN" altLang="en-US" sz="2400" dirty="0">
                <a:latin typeface="+mn-ea"/>
              </a:rPr>
              <a:t>日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课程名：</a:t>
            </a:r>
            <a:r>
              <a:rPr lang="en-US" altLang="zh-CN" sz="2400" dirty="0">
                <a:latin typeface="+mn-ea"/>
              </a:rPr>
              <a:t>3S</a:t>
            </a:r>
            <a:r>
              <a:rPr lang="zh-CN" altLang="en-US" sz="2400" dirty="0">
                <a:latin typeface="+mn-ea"/>
              </a:rPr>
              <a:t>集成综合应用</a:t>
            </a:r>
            <a:endParaRPr lang="en-US" altLang="zh-CN" sz="2400" dirty="0">
              <a:latin typeface="+mn-ea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1333E596-D35D-E0F9-6CE3-484E42BB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726" y="1037421"/>
            <a:ext cx="5661235" cy="75651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2038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浙江大学地球科学学院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E0AAE43-9F9F-EC41-69A9-FF495FD6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6" y="964095"/>
            <a:ext cx="903170" cy="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评估方法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BFFC1A-BACA-DCCC-8A10-CBC8C9345A5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7945" y="1395316"/>
            <a:ext cx="9509113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（结构相似性）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基于滑动窗口计算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SSIM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指标，遍历整张图像后取平均值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相较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更符合人眼对图像质量的判断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传统上，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是测量信号噪声功率与信号最大功率之比的量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可以用图像最大像素值和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LPIPS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（学习感知图像块相似度）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用于评判两幅图像之间的感知相似性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（均方误差）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用于评价图像对之间的失真程度</a:t>
            </a:r>
            <a:endParaRPr lang="en-US" altLang="zh-CN" sz="1600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CLIP-Score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用于评价图像和文本对相关性</a:t>
            </a:r>
            <a:endParaRPr lang="en-US" altLang="zh-CN" sz="1600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7364E7E-12E6-5052-C100-E9F5ED165346}"/>
              </a:ext>
            </a:extLst>
          </p:cNvPr>
          <p:cNvSpPr/>
          <p:nvPr/>
        </p:nvSpPr>
        <p:spPr>
          <a:xfrm>
            <a:off x="6455802" y="1588591"/>
            <a:ext cx="440012" cy="2198341"/>
          </a:xfrm>
          <a:prstGeom prst="rightBrac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C463B-0592-660B-AC30-DE2A1227F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14" y="1545499"/>
            <a:ext cx="5296186" cy="238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A5FE2A-224B-F091-A24B-C9D7FF4EF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01" y="4232789"/>
            <a:ext cx="7111397" cy="2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预期成果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3D92A2-53DC-37B1-F59F-4A397124E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/>
          <a:stretch/>
        </p:blipFill>
        <p:spPr>
          <a:xfrm>
            <a:off x="7563839" y="1009271"/>
            <a:ext cx="4304561" cy="49210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4DC60-566B-4FAC-6100-44000755B14C}"/>
              </a:ext>
            </a:extLst>
          </p:cNvPr>
          <p:cNvSpPr txBox="1"/>
          <p:nvPr/>
        </p:nvSpPr>
        <p:spPr>
          <a:xfrm>
            <a:off x="7989903" y="5965796"/>
            <a:ext cx="353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灾害遥感图像生成样例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[2]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01EA796-1F6A-FA91-B67B-6FB5475439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0088" y="1175995"/>
            <a:ext cx="6666512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训练得到生成式基础模型，支持多种形式的输入，生成高质量的可靠的灾害卫星影像。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具备文生图和图生图能力，既可以基于文本描述信息和元数据信息合成灾害遥感图像，也支持对已有的灾前影像进行灾害场景的受灾模拟。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基于对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灾害遥感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影像解译，产出一份带有灾害描述的图像文本对数据集。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构建一套完整的数据预处理，生成式模型训练，图像生成和质量评估的工作流。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8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现有进展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9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现有进展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084521"/>
            <a:ext cx="1172834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文献调研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主要参考工作：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[2]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[3-6]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数据集收集和模型选型 ✔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训练（含评估）数据集：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[1]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SpaceNet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8 [10]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fMoW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-temporal [11]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骨干网络：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[6] + ControlNet 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对比模型：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	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 3 (medium) [3]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模型部署和模型训练✔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Stable Diffusion v2.1 (base) [6]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Stable Diffusion XL (turbo) [4-5]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和 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	Stable Diffusion 3 (medium) 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DiffusionSat 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ControlNet[8]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训练脚本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图像生成质量评估 ✔ 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视觉质量指标：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Fréchet Inception Distance (FID)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Inception Score (IS) [13]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CLIP-score [14]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像素质量指标：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SSIM [15]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PSNR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LPIPS [16]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8621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后续计划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0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后续计划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35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任务一：训练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具体内容：调整模型超参数，调整输入数据集，训练模型。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风险点：过拟合、模式崩塌和灾难性遗忘等问题。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任务二：实际应用测试</a:t>
            </a:r>
            <a:endParaRPr lang="zh-CN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具体内容：选择若干实际发生的自然灾害案例，应用生成模型进行灾后图像生成和评估。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任务三：成果梳理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具体内容：对结果图进行评价，总结优势与不足；对工作流进行梳理、凝练。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1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小组分工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1830" y="1326560"/>
            <a:ext cx="1172834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小组成员主要分工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仇选凯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生成式模型训练。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沈艺童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提示词权重相关消融实验，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像素质量指标代码。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程宋涛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提示词类型相关消融实验，生成图像质量指标代码。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邱原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模型的部署于调试。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颜丹阳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经典扩散模型对比；数据集配对与整理；</a:t>
            </a:r>
            <a:endParaRPr lang="en-US" altLang="zh-CN" sz="160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BE7105-9C1A-4266-8F72-97854D208422}"/>
              </a:ext>
            </a:extLst>
          </p:cNvPr>
          <p:cNvSpPr/>
          <p:nvPr/>
        </p:nvSpPr>
        <p:spPr>
          <a:xfrm>
            <a:off x="473661" y="588611"/>
            <a:ext cx="173653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文献参考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661" y="1149616"/>
            <a:ext cx="1138496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[1] R. Gupta et al., ‘Creating xBD: A Dataset for Assessing Building Damage from Satellite Imagery’, in Proceedings of the IEEE/CVF Conference on Computer Vision and Pattern Recognition Workshops, 2019, pp. 10–17.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[2] S. Khanna et al., ‘DiffusionSat: A Generative Foundation Model for Satellite Imagery’,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[3] P. Esser et al., ‘Scaling Rectified Flow Transformers for High-Resolution Image Synthesis’, presented at the Forty-first International Conference on Machine Learning, Jun.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[4] A. Sauer, D. Lorenz, A. Blattmann, and R. Rombach, ‘Adversarial Diffusion Distillation’, Nov. 28, 2023, arXiv: arXiv:2311.17042.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[5] D. Podell et al., ‘SDXL: Improving Latent Diffusion Models for High-Resolution Image Synthesis’, presented at the The Twelfth International Conference on Learning Representations, Oct. 2023.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[6] R. Rombach, A. Blattmann, D. Lorenz, P. Esser, and B. Ommer,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[7] M. Li, T. Yang, H. Kuang, J. Wu, Z. Wang, X. Xiao, and C. Chen, "ControlNet++: Improving Conditional Controls with Efficient Consistency Feedback," in European Conference on Computer Vision, 2024.</a:t>
            </a: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[8] L. Zhang, A. Rao, and M. Agrawala, ‘Adding Conditional Control to Text-to-Image Diffusion Models’, in 2023 IEEE/CVF International Conference on Computer Vision (ICCV), Oct. 2023, pp. 3813–3824.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[9] S. Zhao et al., ‘Uni-ControlNet: All-in-One Control to Text-to-Image Diffusion Models’, in Neural Information Processing Systems, Curran Associates, Inc., 2023, pp. 11127–11150. 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[10] R.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Hänsch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8 - The Detection of Flooded Roads and Buildings’, presented at the Proceedings of the IEEE/CVF Conference on Computer Vision and Pattern Recognition, 2022, pp. 1472–1480.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[11] G. Christie, N.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Fendley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J. Wilson, and R. Mukherjee, ‘Functional Map of the World’, presented at the Proceedings of the IEEE Conference on Computer Vision and Pattern Recognition, 2018, pp. 6172–6180.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[12] M.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Ramsauer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B. Nessler, and S.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Hochreiter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‘GANs Trained by a Two Time-Scale Update Rule Converge to a Local Nash Equilibrium’, in Advances in Neural Information Processing Systems, Curran Associates, Inc., 2017.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[13] T.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‘Improved Techniques for Training GANs’, in Advances in Neural Information Processing Systems, Curran Associates, Inc., 2016.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[14] J. Hessel,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Holtzman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M. Forbes, R. Le Bras, and Y. Choi,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CLIPScore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 Reference-free Evaluation Metric for Image Captioning’, in Proceedings of the 2021 Conference on Empirical Methods in Natural Language Processing, M.-F.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Moens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X. Huang, 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Specia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S. W.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Yih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Eds., Online and Punta Cana, Dominican Republic: Association for Computational Linguistics, Nov. 2021, pp. 7514–7528.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[15] Z. Wang, A. 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Bovik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H. R. Sheikh, and E. P.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Simoncelli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‘Image quality assessment: from error visibility to structural similarity’, IEEE Transactions on Image Processing, vol. 13, no. 4, pp. 600–612, Apr. 2004.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[16] R. Zhang, P. Isola, A. A.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E.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Shechtman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and O. Wang, ‘The Unreasonable Effectiveness of Deep Features as a Perceptual Metric’, presented at the Proceedings of the IEEE Conference on Computer Vision and Pattern Recognition, 2018, pp. 586–595.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[17] W. Wang et al., ‘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CogVLM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Visual Expert for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Pretrained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Language Models’, Feb. 04, 2024,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arXiv:2311.03079.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[18] C.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Raffel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et al., ‘Exploring the Limits of Transfer Learning with a Unified Text-to-Text Transformer’, Journal of Machine Learning Research, vol. 21, no. 140, pp. 1–67, 2020.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57" name="副标题 2">
            <a:extLst>
              <a:ext uri="{FF2B5EF4-FFF2-40B4-BE49-F238E27FC236}">
                <a16:creationId xmlns:a16="http://schemas.microsoft.com/office/drawing/2014/main" id="{97E5E18B-82AF-A53B-A571-7A578EAE7516}"/>
              </a:ext>
            </a:extLst>
          </p:cNvPr>
          <p:cNvSpPr txBox="1">
            <a:spLocks/>
          </p:cNvSpPr>
          <p:nvPr/>
        </p:nvSpPr>
        <p:spPr>
          <a:xfrm>
            <a:off x="3071059" y="2601118"/>
            <a:ext cx="604987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9600" b="1" dirty="0">
                <a:solidFill>
                  <a:srgbClr val="1C4372"/>
                </a:solidFill>
                <a:latin typeface="+mj-ea"/>
                <a:ea typeface="+mj-ea"/>
              </a:rPr>
              <a:t>感谢观看</a:t>
            </a:r>
            <a:r>
              <a:rPr lang="en-US" altLang="zh-CN" sz="9600" b="1" dirty="0">
                <a:solidFill>
                  <a:srgbClr val="1C4372"/>
                </a:solidFill>
                <a:latin typeface="+mj-ea"/>
                <a:ea typeface="+mj-ea"/>
              </a:rPr>
              <a:t>!</a:t>
            </a:r>
            <a:endParaRPr lang="zh-CN" altLang="en-US" sz="9600" b="1" dirty="0">
              <a:solidFill>
                <a:srgbClr val="1C437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823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9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研究背景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14C912E-CF98-8236-9270-0072A961B26A}"/>
              </a:ext>
            </a:extLst>
          </p:cNvPr>
          <p:cNvSpPr txBox="1"/>
          <p:nvPr/>
        </p:nvSpPr>
        <p:spPr>
          <a:xfrm>
            <a:off x="-233680" y="917056"/>
            <a:ext cx="78866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灾害遥感图像的重要性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遥感图像在资源分配、救援路线规划、救援和恢复等人道主义援助与灾害响应任务中具有重要作用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通过卫星影像和计算机视觉算法，可以远程和自动化地进行灾害评估，避免进行危险的现场评估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灾害遥感图像数据现状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灾害遥感图像获取和制作困难，存在数量稀少、时空分布不均和缺少高质量标签的问题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扩散模型简介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扩散模型是一种基于概率的生成模型，通过逐步还原噪声图像生成高质量图像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[3-6]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扩散模型在图像生成中的优势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高质量图像生成：扩散模型能够生成高质量的图像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稳定性和效率：在模型训练和生成过程中具有较高的稳定性和效率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可迁移性：通用基座模型经过少量训练能适应各种场景的图像生成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B7B726-BBA5-0190-68B9-2F6FC5CF4030}"/>
              </a:ext>
            </a:extLst>
          </p:cNvPr>
          <p:cNvGrpSpPr/>
          <p:nvPr/>
        </p:nvGrpSpPr>
        <p:grpSpPr>
          <a:xfrm>
            <a:off x="8177576" y="1062829"/>
            <a:ext cx="3338150" cy="5706244"/>
            <a:chOff x="8177575" y="683470"/>
            <a:chExt cx="3289509" cy="6283333"/>
          </a:xfrm>
        </p:grpSpPr>
        <p:pic>
          <p:nvPicPr>
            <p:cNvPr id="8" name="Picture 3" descr="https://static.independent.co.uk/2022/10/26/16/UN%20emissions%20gap%20report%20comp.jpg">
              <a:extLst>
                <a:ext uri="{FF2B5EF4-FFF2-40B4-BE49-F238E27FC236}">
                  <a16:creationId xmlns:a16="http://schemas.microsoft.com/office/drawing/2014/main" id="{88181D6C-780B-6223-0D33-7BF6C4827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575" y="683470"/>
              <a:ext cx="3289509" cy="2467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C9BF03-E9CF-378C-4DC4-C75DCB4F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7575" y="3560813"/>
              <a:ext cx="3289509" cy="30196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108C1F-2060-8290-ABA5-FF332785BF67}"/>
                </a:ext>
              </a:extLst>
            </p:cNvPr>
            <p:cNvSpPr txBox="1"/>
            <p:nvPr/>
          </p:nvSpPr>
          <p:spPr>
            <a:xfrm>
              <a:off x="8177575" y="3174488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世界范围内自然灾害频发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7D847E-9E40-4B36-B283-6EA7F308460D}"/>
                </a:ext>
              </a:extLst>
            </p:cNvPr>
            <p:cNvSpPr txBox="1"/>
            <p:nvPr/>
          </p:nvSpPr>
          <p:spPr>
            <a:xfrm>
              <a:off x="8177575" y="6628249"/>
              <a:ext cx="3289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扩散模型在图像生成领域蓬勃发展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8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76985" y="2714351"/>
            <a:ext cx="4556948" cy="1008189"/>
            <a:chOff x="4476985" y="2703555"/>
            <a:chExt cx="4556948" cy="1008189"/>
          </a:xfrm>
        </p:grpSpPr>
        <p:sp>
          <p:nvSpPr>
            <p:cNvPr id="8" name="文本框 7"/>
            <p:cNvSpPr txBox="1"/>
            <p:nvPr/>
          </p:nvSpPr>
          <p:spPr>
            <a:xfrm>
              <a:off x="4476985" y="2703555"/>
              <a:ext cx="455694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1C4885"/>
                  </a:solidFill>
                  <a:latin typeface="微软雅黑" panose="020B0503020204020204" pitchFamily="34" charset="-122"/>
                </a:rPr>
                <a:t>研究内容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04288" y="3711744"/>
              <a:ext cx="429417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0581005" y="789940"/>
            <a:ext cx="766445" cy="770255"/>
            <a:chOff x="8754" y="785"/>
            <a:chExt cx="1958" cy="1968"/>
          </a:xfrm>
        </p:grpSpPr>
        <p:sp>
          <p:nvSpPr>
            <p:cNvPr id="2" name="íṡḷîḍê"/>
            <p:cNvSpPr/>
            <p:nvPr/>
          </p:nvSpPr>
          <p:spPr bwMode="auto">
            <a:xfrm>
              <a:off x="9285" y="1408"/>
              <a:ext cx="897" cy="82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" name="íŝḻiḍè"/>
            <p:cNvSpPr/>
            <p:nvPr/>
          </p:nvSpPr>
          <p:spPr bwMode="auto">
            <a:xfrm>
              <a:off x="8856" y="1941"/>
              <a:ext cx="231" cy="183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1" name="îS1iďê"/>
            <p:cNvSpPr/>
            <p:nvPr/>
          </p:nvSpPr>
          <p:spPr bwMode="auto">
            <a:xfrm>
              <a:off x="8918" y="2054"/>
              <a:ext cx="226" cy="176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3" name="i$ḷíḓe"/>
            <p:cNvSpPr/>
            <p:nvPr/>
          </p:nvSpPr>
          <p:spPr bwMode="auto">
            <a:xfrm>
              <a:off x="8980" y="2173"/>
              <a:ext cx="226" cy="176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1" name="îş1íḍé"/>
            <p:cNvSpPr/>
            <p:nvPr/>
          </p:nvSpPr>
          <p:spPr bwMode="auto">
            <a:xfrm>
              <a:off x="9070" y="2292"/>
              <a:ext cx="181" cy="131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2" name="išḻïde"/>
            <p:cNvSpPr/>
            <p:nvPr/>
          </p:nvSpPr>
          <p:spPr bwMode="auto">
            <a:xfrm>
              <a:off x="9154" y="2322"/>
              <a:ext cx="148" cy="147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3" name="ís1ïḓè"/>
            <p:cNvSpPr/>
            <p:nvPr/>
          </p:nvSpPr>
          <p:spPr bwMode="auto">
            <a:xfrm>
              <a:off x="9184" y="2361"/>
              <a:ext cx="181" cy="1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4" name="ïṩlïďê"/>
            <p:cNvSpPr/>
            <p:nvPr/>
          </p:nvSpPr>
          <p:spPr bwMode="auto">
            <a:xfrm>
              <a:off x="9313" y="2394"/>
              <a:ext cx="198" cy="21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5" name="íSliḋê"/>
            <p:cNvSpPr/>
            <p:nvPr/>
          </p:nvSpPr>
          <p:spPr bwMode="auto">
            <a:xfrm>
              <a:off x="9472" y="2458"/>
              <a:ext cx="140" cy="191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6" name="ísļîdè"/>
            <p:cNvSpPr/>
            <p:nvPr/>
          </p:nvSpPr>
          <p:spPr bwMode="auto">
            <a:xfrm>
              <a:off x="9686" y="2463"/>
              <a:ext cx="112" cy="193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7" name="îSlíḋé"/>
            <p:cNvSpPr/>
            <p:nvPr/>
          </p:nvSpPr>
          <p:spPr bwMode="auto">
            <a:xfrm>
              <a:off x="9815" y="2446"/>
              <a:ext cx="136" cy="1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8" name="íŝ1ïḓê"/>
            <p:cNvSpPr/>
            <p:nvPr/>
          </p:nvSpPr>
          <p:spPr bwMode="auto">
            <a:xfrm>
              <a:off x="9934" y="2411"/>
              <a:ext cx="79" cy="18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29" name="ï$ľíḑè"/>
            <p:cNvSpPr/>
            <p:nvPr/>
          </p:nvSpPr>
          <p:spPr bwMode="auto">
            <a:xfrm>
              <a:off x="9962" y="2372"/>
              <a:ext cx="136" cy="205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0" name="ïṧ1íḓè"/>
            <p:cNvSpPr/>
            <p:nvPr/>
          </p:nvSpPr>
          <p:spPr bwMode="auto">
            <a:xfrm>
              <a:off x="10086" y="2327"/>
              <a:ext cx="169" cy="193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1" name="işļïḑê"/>
            <p:cNvSpPr/>
            <p:nvPr/>
          </p:nvSpPr>
          <p:spPr bwMode="auto">
            <a:xfrm>
              <a:off x="10165" y="2265"/>
              <a:ext cx="204" cy="193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2" name="îŝ1îdé"/>
            <p:cNvSpPr/>
            <p:nvPr/>
          </p:nvSpPr>
          <p:spPr bwMode="auto">
            <a:xfrm>
              <a:off x="10262" y="2203"/>
              <a:ext cx="191" cy="152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3" name="iṩlîḍe"/>
            <p:cNvSpPr/>
            <p:nvPr/>
          </p:nvSpPr>
          <p:spPr bwMode="auto">
            <a:xfrm>
              <a:off x="10324" y="2141"/>
              <a:ext cx="186" cy="107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4" name="ïṣlíḋe"/>
            <p:cNvSpPr/>
            <p:nvPr/>
          </p:nvSpPr>
          <p:spPr bwMode="auto">
            <a:xfrm>
              <a:off x="10351" y="2027"/>
              <a:ext cx="204" cy="136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5" name="ísļiďè"/>
            <p:cNvSpPr/>
            <p:nvPr/>
          </p:nvSpPr>
          <p:spPr bwMode="auto">
            <a:xfrm>
              <a:off x="9420" y="2186"/>
              <a:ext cx="97" cy="129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6" name="íṡlïde"/>
            <p:cNvSpPr/>
            <p:nvPr/>
          </p:nvSpPr>
          <p:spPr bwMode="auto">
            <a:xfrm>
              <a:off x="9601" y="2230"/>
              <a:ext cx="85" cy="141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7" name="iṩlide"/>
            <p:cNvSpPr/>
            <p:nvPr/>
          </p:nvSpPr>
          <p:spPr bwMode="auto">
            <a:xfrm>
              <a:off x="9775" y="2230"/>
              <a:ext cx="91" cy="148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8" name="îs1ïde"/>
            <p:cNvSpPr/>
            <p:nvPr/>
          </p:nvSpPr>
          <p:spPr bwMode="auto">
            <a:xfrm>
              <a:off x="9934" y="2208"/>
              <a:ext cx="79" cy="141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39" name="i$ľïḑe"/>
            <p:cNvSpPr/>
            <p:nvPr/>
          </p:nvSpPr>
          <p:spPr bwMode="auto">
            <a:xfrm>
              <a:off x="8868" y="1425"/>
              <a:ext cx="85" cy="57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0" name="iŝļíḍè"/>
            <p:cNvSpPr/>
            <p:nvPr/>
          </p:nvSpPr>
          <p:spPr bwMode="auto">
            <a:xfrm>
              <a:off x="8940" y="1504"/>
              <a:ext cx="67" cy="47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íṩḻîḋê"/>
            <p:cNvSpPr/>
            <p:nvPr/>
          </p:nvSpPr>
          <p:spPr bwMode="auto">
            <a:xfrm>
              <a:off x="8980" y="1301"/>
              <a:ext cx="248" cy="409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2" name="íṡľiḑê"/>
            <p:cNvSpPr/>
            <p:nvPr/>
          </p:nvSpPr>
          <p:spPr bwMode="auto">
            <a:xfrm>
              <a:off x="9460" y="926"/>
              <a:ext cx="74" cy="74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iṥļiḓe"/>
            <p:cNvSpPr/>
            <p:nvPr/>
          </p:nvSpPr>
          <p:spPr bwMode="auto">
            <a:xfrm>
              <a:off x="9432" y="1040"/>
              <a:ext cx="45" cy="62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4" name="iŝ1îḋé"/>
            <p:cNvSpPr/>
            <p:nvPr/>
          </p:nvSpPr>
          <p:spPr bwMode="auto">
            <a:xfrm>
              <a:off x="9556" y="989"/>
              <a:ext cx="102" cy="97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5" name="iṩḷiḓè"/>
            <p:cNvSpPr/>
            <p:nvPr/>
          </p:nvSpPr>
          <p:spPr bwMode="auto">
            <a:xfrm>
              <a:off x="9556" y="1080"/>
              <a:ext cx="95" cy="72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6" name="îṥ1ïďé"/>
            <p:cNvSpPr/>
            <p:nvPr/>
          </p:nvSpPr>
          <p:spPr bwMode="auto">
            <a:xfrm>
              <a:off x="9358" y="1108"/>
              <a:ext cx="131" cy="181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9912" y="989"/>
              <a:ext cx="231" cy="250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îşļíďê"/>
            <p:cNvSpPr/>
            <p:nvPr/>
          </p:nvSpPr>
          <p:spPr bwMode="auto">
            <a:xfrm>
              <a:off x="10093" y="1216"/>
              <a:ext cx="55" cy="7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îš1íḍê"/>
            <p:cNvSpPr/>
            <p:nvPr/>
          </p:nvSpPr>
          <p:spPr bwMode="auto">
            <a:xfrm>
              <a:off x="10334" y="1385"/>
              <a:ext cx="52" cy="52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íŝliḓê"/>
            <p:cNvSpPr/>
            <p:nvPr/>
          </p:nvSpPr>
          <p:spPr bwMode="auto">
            <a:xfrm>
              <a:off x="10250" y="1459"/>
              <a:ext cx="152" cy="154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iṡļiḍe"/>
            <p:cNvSpPr/>
            <p:nvPr/>
          </p:nvSpPr>
          <p:spPr bwMode="auto">
            <a:xfrm>
              <a:off x="10312" y="1368"/>
              <a:ext cx="305" cy="18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ï$ļïdé"/>
            <p:cNvSpPr/>
            <p:nvPr/>
          </p:nvSpPr>
          <p:spPr bwMode="auto">
            <a:xfrm>
              <a:off x="8754" y="785"/>
              <a:ext cx="1958" cy="196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3" name="íšlíḓe"/>
            <p:cNvSpPr/>
            <p:nvPr/>
          </p:nvSpPr>
          <p:spPr bwMode="auto">
            <a:xfrm>
              <a:off x="9194" y="1221"/>
              <a:ext cx="1085" cy="930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54" name="ïṣļïḍê"/>
            <p:cNvSpPr/>
            <p:nvPr/>
          </p:nvSpPr>
          <p:spPr bwMode="auto">
            <a:xfrm>
              <a:off x="10401" y="1914"/>
              <a:ext cx="210" cy="114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43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39336" y="2420811"/>
            <a:ext cx="1592179" cy="1592179"/>
          </a:xfrm>
          <a:prstGeom prst="ellipse">
            <a:avLst/>
          </a:prstGeom>
          <a:solidFill>
            <a:srgbClr val="1F4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445342"/>
            <a:chOff x="0" y="-47031"/>
            <a:chExt cx="12192000" cy="1445342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内容</a:t>
              </a:r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：技术路线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81" name="右箭头 80"/>
          <p:cNvSpPr/>
          <p:nvPr/>
        </p:nvSpPr>
        <p:spPr>
          <a:xfrm>
            <a:off x="3563101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51158" y="1683657"/>
            <a:ext cx="3080067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165083" y="1320403"/>
            <a:ext cx="4558761" cy="522554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98"/>
          <p:cNvSpPr/>
          <p:nvPr/>
        </p:nvSpPr>
        <p:spPr>
          <a:xfrm>
            <a:off x="9062860" y="5338605"/>
            <a:ext cx="237066" cy="592694"/>
          </a:xfrm>
          <a:prstGeom prst="rightArrow">
            <a:avLst/>
          </a:prstGeom>
          <a:solidFill>
            <a:srgbClr val="C3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05444" y="177804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10439332" y="17852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5608103" y="14051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F0F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模型训练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4555090" y="1828448"/>
            <a:ext cx="3521982" cy="4577130"/>
            <a:chOff x="5805444" y="1765632"/>
            <a:chExt cx="3521982" cy="4577130"/>
          </a:xfrm>
        </p:grpSpPr>
        <p:cxnSp>
          <p:nvCxnSpPr>
            <p:cNvPr id="11" name="直接箭头连接符 10"/>
            <p:cNvCxnSpPr>
              <a:stCxn id="17" idx="3"/>
              <a:endCxn id="98" idx="1"/>
            </p:cNvCxnSpPr>
            <p:nvPr/>
          </p:nvCxnSpPr>
          <p:spPr>
            <a:xfrm flipV="1">
              <a:off x="7079986" y="3422648"/>
              <a:ext cx="839957" cy="10027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/>
            <p:cNvGrpSpPr/>
            <p:nvPr/>
          </p:nvGrpSpPr>
          <p:grpSpPr>
            <a:xfrm>
              <a:off x="5805444" y="1765632"/>
              <a:ext cx="3521982" cy="4577130"/>
              <a:chOff x="5805444" y="1765632"/>
              <a:chExt cx="3521982" cy="4577130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805444" y="1765632"/>
                <a:ext cx="3521982" cy="4577130"/>
                <a:chOff x="6528048" y="1469926"/>
                <a:chExt cx="3521982" cy="4577130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6528048" y="1469926"/>
                  <a:ext cx="3521982" cy="457713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+mn-ea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6960096" y="1628800"/>
                  <a:ext cx="2590238" cy="53435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>
                  <a:off x="6960096" y="5307839"/>
                  <a:ext cx="2524945" cy="4670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Post-Event Image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8380720" y="2523452"/>
                  <a:ext cx="1243672" cy="1397986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6" name="肘形连接符 45"/>
                <p:cNvCxnSpPr>
                  <a:stCxn id="58" idx="2"/>
                  <a:endCxn id="59" idx="0"/>
                </p:cNvCxnSpPr>
                <p:nvPr/>
              </p:nvCxnSpPr>
              <p:spPr>
                <a:xfrm rot="5400000">
                  <a:off x="7664943" y="1946297"/>
                  <a:ext cx="340487" cy="774192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肘形连接符 56"/>
                <p:cNvCxnSpPr>
                  <a:stCxn id="58" idx="2"/>
                  <a:endCxn id="65" idx="0"/>
                </p:cNvCxnSpPr>
                <p:nvPr/>
              </p:nvCxnSpPr>
              <p:spPr>
                <a:xfrm rot="16200000" flipH="1">
                  <a:off x="8432269" y="1953163"/>
                  <a:ext cx="360301" cy="780274"/>
                </a:xfrm>
                <a:prstGeom prst="bentConnector3">
                  <a:avLst>
                    <a:gd name="adj1" fmla="val 46095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肘形连接符 77"/>
                <p:cNvCxnSpPr>
                  <a:stCxn id="59" idx="2"/>
                  <a:endCxn id="61" idx="0"/>
                </p:cNvCxnSpPr>
                <p:nvPr/>
              </p:nvCxnSpPr>
              <p:spPr>
                <a:xfrm rot="16200000" flipH="1">
                  <a:off x="7648810" y="4734080"/>
                  <a:ext cx="373038" cy="774479"/>
                </a:xfrm>
                <a:prstGeom prst="bentConnector3">
                  <a:avLst>
                    <a:gd name="adj1" fmla="val 50000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肘形连接符 106"/>
                <p:cNvCxnSpPr>
                  <a:stCxn id="61" idx="3"/>
                  <a:endCxn id="65" idx="3"/>
                </p:cNvCxnSpPr>
                <p:nvPr/>
              </p:nvCxnSpPr>
              <p:spPr>
                <a:xfrm flipV="1">
                  <a:off x="9485041" y="3222445"/>
                  <a:ext cx="139351" cy="2318898"/>
                </a:xfrm>
                <a:prstGeom prst="bentConnector3">
                  <a:avLst>
                    <a:gd name="adj1" fmla="val 264046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矩形 100"/>
                <p:cNvSpPr/>
                <p:nvPr/>
              </p:nvSpPr>
              <p:spPr>
                <a:xfrm>
                  <a:off x="8434077" y="3632853"/>
                  <a:ext cx="93846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Learnable</a:t>
                  </a:r>
                  <a:endParaRPr lang="zh-CN" alt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" name="组合 19"/>
                <p:cNvGrpSpPr/>
                <p:nvPr/>
              </p:nvGrpSpPr>
              <p:grpSpPr>
                <a:xfrm>
                  <a:off x="6806697" y="2503637"/>
                  <a:ext cx="1282786" cy="2431164"/>
                  <a:chOff x="6806697" y="2682619"/>
                  <a:chExt cx="1282786" cy="2108422"/>
                </a:xfrm>
              </p:grpSpPr>
              <p:sp>
                <p:nvSpPr>
                  <p:cNvPr id="59" name="圆角矩形 58"/>
                  <p:cNvSpPr/>
                  <p:nvPr/>
                </p:nvSpPr>
                <p:spPr>
                  <a:xfrm>
                    <a:off x="6806697" y="2682619"/>
                    <a:ext cx="1282786" cy="2108422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6960096" y="2813690"/>
                    <a:ext cx="936104" cy="836370"/>
                    <a:chOff x="6960096" y="2813690"/>
                    <a:chExt cx="936104" cy="727646"/>
                  </a:xfrm>
                </p:grpSpPr>
                <p:sp>
                  <p:nvSpPr>
                    <p:cNvPr id="17" name="流程图: 手动操作 16"/>
                    <p:cNvSpPr/>
                    <p:nvPr/>
                  </p:nvSpPr>
                  <p:spPr>
                    <a:xfrm>
                      <a:off x="6960096" y="2813690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" name="圆角矩形 17"/>
                    <p:cNvSpPr/>
                    <p:nvPr/>
                  </p:nvSpPr>
                  <p:spPr>
                    <a:xfrm>
                      <a:off x="7088856" y="2909801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5" name="圆角矩形 84"/>
                    <p:cNvSpPr/>
                    <p:nvPr/>
                  </p:nvSpPr>
                  <p:spPr>
                    <a:xfrm>
                      <a:off x="7178055" y="3131461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  <p:sp>
                  <p:nvSpPr>
                    <p:cNvPr id="86" name="圆角矩形 85"/>
                    <p:cNvSpPr/>
                    <p:nvPr/>
                  </p:nvSpPr>
                  <p:spPr>
                    <a:xfrm>
                      <a:off x="7268055" y="3334426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 flipV="1">
                    <a:off x="6950511" y="3715877"/>
                    <a:ext cx="936104" cy="836370"/>
                    <a:chOff x="6954305" y="2866759"/>
                    <a:chExt cx="936104" cy="727646"/>
                  </a:xfrm>
                </p:grpSpPr>
                <p:sp>
                  <p:nvSpPr>
                    <p:cNvPr id="91" name="流程图: 手动操作 90"/>
                    <p:cNvSpPr/>
                    <p:nvPr/>
                  </p:nvSpPr>
                  <p:spPr>
                    <a:xfrm>
                      <a:off x="6954305" y="2866759"/>
                      <a:ext cx="936104" cy="727646"/>
                    </a:xfrm>
                    <a:prstGeom prst="flowChartManualOperation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cap="rnd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圆角矩形 91"/>
                    <p:cNvSpPr/>
                    <p:nvPr/>
                  </p:nvSpPr>
                  <p:spPr>
                    <a:xfrm flipV="1">
                      <a:off x="7088856" y="2957717"/>
                      <a:ext cx="678194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3" name="圆角矩形 92"/>
                    <p:cNvSpPr/>
                    <p:nvPr/>
                  </p:nvSpPr>
                  <p:spPr>
                    <a:xfrm flipV="1">
                      <a:off x="7178055" y="3179377"/>
                      <a:ext cx="49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  <a:endParaRPr lang="zh-CN" altLang="en-US" sz="1000" dirty="0"/>
                    </a:p>
                  </p:txBody>
                </p:sp>
                <p:sp>
                  <p:nvSpPr>
                    <p:cNvPr id="94" name="圆角矩形 93"/>
                    <p:cNvSpPr/>
                    <p:nvPr/>
                  </p:nvSpPr>
                  <p:spPr>
                    <a:xfrm flipV="1">
                      <a:off x="7268055" y="3382341"/>
                      <a:ext cx="316800" cy="125710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🔒</a:t>
                      </a:r>
                    </a:p>
                  </p:txBody>
                </p:sp>
              </p:grpSp>
            </p:grpSp>
            <p:sp>
              <p:nvSpPr>
                <p:cNvPr id="98" name="流程图: 手动操作 97"/>
                <p:cNvSpPr/>
                <p:nvPr/>
              </p:nvSpPr>
              <p:spPr>
                <a:xfrm>
                  <a:off x="8548937" y="2655824"/>
                  <a:ext cx="936104" cy="94223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圆角矩形 99"/>
                <p:cNvSpPr/>
                <p:nvPr/>
              </p:nvSpPr>
              <p:spPr>
                <a:xfrm>
                  <a:off x="8677697" y="2783205"/>
                  <a:ext cx="678194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8766896" y="3076985"/>
                  <a:ext cx="49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>
                  <a:off x="8856896" y="3345987"/>
                  <a:ext cx="316800" cy="16661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接箭头连接符 76"/>
                <p:cNvCxnSpPr>
                  <a:stCxn id="65" idx="2"/>
                  <a:endCxn id="91" idx="3"/>
                </p:cNvCxnSpPr>
                <p:nvPr/>
              </p:nvCxnSpPr>
              <p:spPr>
                <a:xfrm rot="5400000">
                  <a:off x="8269872" y="3444572"/>
                  <a:ext cx="255818" cy="1209551"/>
                </a:xfrm>
                <a:prstGeom prst="bentConnector2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矩形 94"/>
              <p:cNvSpPr/>
              <p:nvPr/>
            </p:nvSpPr>
            <p:spPr>
              <a:xfrm>
                <a:off x="6232719" y="4958512"/>
                <a:ext cx="7320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Locked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700" y="4990523"/>
                <a:ext cx="197697" cy="197697"/>
              </a:xfrm>
              <a:prstGeom prst="rect">
                <a:avLst/>
              </a:prstGeom>
            </p:spPr>
          </p:pic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1846" y="3905351"/>
                <a:ext cx="265884" cy="265884"/>
              </a:xfrm>
              <a:prstGeom prst="rect">
                <a:avLst/>
              </a:prstGeom>
            </p:spPr>
          </p:pic>
        </p:grpSp>
      </p:grpSp>
      <p:sp>
        <p:nvSpPr>
          <p:cNvPr id="38" name="圆角矩形 37"/>
          <p:cNvSpPr/>
          <p:nvPr/>
        </p:nvSpPr>
        <p:spPr>
          <a:xfrm>
            <a:off x="10108983" y="3685569"/>
            <a:ext cx="1497737" cy="537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Model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0218848" y="2276016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218848" y="2977732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XL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10218848" y="439392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 3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0218848" y="5102848"/>
            <a:ext cx="1295400" cy="5378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DiffusionSat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657701" y="1683657"/>
            <a:ext cx="2391333" cy="458651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8051111" y="2246910"/>
            <a:ext cx="3752984" cy="3731174"/>
            <a:chOff x="1350796" y="2105875"/>
            <a:chExt cx="3752984" cy="3731174"/>
          </a:xfrm>
        </p:grpSpPr>
        <p:sp>
          <p:nvSpPr>
            <p:cNvPr id="143" name="圆角矩形 142"/>
            <p:cNvSpPr/>
            <p:nvPr/>
          </p:nvSpPr>
          <p:spPr>
            <a:xfrm>
              <a:off x="3231484" y="2105875"/>
              <a:ext cx="1872296" cy="373117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3394632" y="3679343"/>
              <a:ext cx="1497737" cy="537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Model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3504497" y="2269790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3504497" y="2971506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XL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3504497" y="438770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 3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3504497" y="5096622"/>
              <a:ext cx="1295400" cy="537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DiffusionSat</a:t>
              </a:r>
              <a:endPara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0" name="直接连接符 149"/>
            <p:cNvCxnSpPr/>
            <p:nvPr/>
          </p:nvCxnSpPr>
          <p:spPr>
            <a:xfrm flipH="1" flipV="1">
              <a:off x="1350796" y="2279676"/>
              <a:ext cx="2043838" cy="144484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5" name="直接连接符 144"/>
          <p:cNvCxnSpPr/>
          <p:nvPr/>
        </p:nvCxnSpPr>
        <p:spPr>
          <a:xfrm flipV="1">
            <a:off x="8031275" y="4334642"/>
            <a:ext cx="2077707" cy="17419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3" y="2306131"/>
            <a:ext cx="1187777" cy="1187777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9" y="2306131"/>
            <a:ext cx="1190192" cy="1191619"/>
          </a:xfrm>
          <a:prstGeom prst="rect">
            <a:avLst/>
          </a:prstGeom>
        </p:spPr>
      </p:pic>
      <p:sp>
        <p:nvSpPr>
          <p:cNvPr id="136" name="圆角矩形 135"/>
          <p:cNvSpPr/>
          <p:nvPr/>
        </p:nvSpPr>
        <p:spPr>
          <a:xfrm>
            <a:off x="385854" y="3893261"/>
            <a:ext cx="2571477" cy="635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VLM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下箭头 136"/>
          <p:cNvSpPr/>
          <p:nvPr/>
        </p:nvSpPr>
        <p:spPr>
          <a:xfrm>
            <a:off x="1567300" y="3561991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下箭头 155"/>
          <p:cNvSpPr/>
          <p:nvPr/>
        </p:nvSpPr>
        <p:spPr>
          <a:xfrm>
            <a:off x="1567300" y="4583468"/>
            <a:ext cx="199839" cy="26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4889262"/>
            <a:ext cx="555041" cy="555041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5501366"/>
            <a:ext cx="547528" cy="548184"/>
          </a:xfrm>
          <a:prstGeom prst="rect">
            <a:avLst/>
          </a:prstGeom>
        </p:spPr>
      </p:pic>
      <p:sp>
        <p:nvSpPr>
          <p:cNvPr id="164" name="矩形: 圆角 14">
            <a:extLst>
              <a:ext uri="{FF2B5EF4-FFF2-40B4-BE49-F238E27FC236}">
                <a16:creationId xmlns:a16="http://schemas.microsoft.com/office/drawing/2014/main" id="{F560D98F-3D0D-4279-91AF-7513E139C7AC}"/>
              </a:ext>
            </a:extLst>
          </p:cNvPr>
          <p:cNvSpPr/>
          <p:nvPr/>
        </p:nvSpPr>
        <p:spPr>
          <a:xfrm>
            <a:off x="1132019" y="4902686"/>
            <a:ext cx="1784310" cy="11468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645AFDF-D9A4-49D4-9519-2CFE0EF1F98E}"/>
              </a:ext>
            </a:extLst>
          </p:cNvPr>
          <p:cNvSpPr/>
          <p:nvPr/>
        </p:nvSpPr>
        <p:spPr>
          <a:xfrm>
            <a:off x="1162747" y="4931729"/>
            <a:ext cx="1767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Caption: A satellite image shows signs of flooding and sedimentation, indicating …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2224" y="3510371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</a:t>
            </a:r>
            <a:endParaRPr lang="zh-CN" altLang="en-US" dirty="0"/>
          </a:p>
        </p:txBody>
      </p:sp>
      <p:sp>
        <p:nvSpPr>
          <p:cNvPr id="166" name="文本框 165"/>
          <p:cNvSpPr txBox="1"/>
          <p:nvPr/>
        </p:nvSpPr>
        <p:spPr>
          <a:xfrm>
            <a:off x="2098563" y="3513052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2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77584"/>
            <a:ext cx="12192000" cy="1162105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研究内容</a:t>
              </a:r>
              <a:r>
                <a:rPr lang="en-US" altLang="zh-CN" sz="3600" b="1" dirty="0">
                  <a:solidFill>
                    <a:srgbClr val="1B4975"/>
                  </a:solidFill>
                  <a:latin typeface="+mn-ea"/>
                </a:rPr>
                <a:t>-</a:t>
              </a:r>
              <a:r>
                <a:rPr lang="zh-CN" altLang="en-US" sz="3600" b="1" dirty="0">
                  <a:solidFill>
                    <a:srgbClr val="1B4975"/>
                  </a:solidFill>
                  <a:latin typeface="+mn-ea"/>
                </a:rPr>
                <a:t>实验设计</a:t>
              </a:r>
              <a:endParaRPr lang="zh-CN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42588FB-6D5E-6089-5191-03245F24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57" y="1147936"/>
            <a:ext cx="8831482" cy="485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157AE-90A4-EF5C-8431-7136EDDA88A7}"/>
              </a:ext>
            </a:extLst>
          </p:cNvPr>
          <p:cNvSpPr txBox="1"/>
          <p:nvPr/>
        </p:nvSpPr>
        <p:spPr>
          <a:xfrm>
            <a:off x="1291059" y="6001919"/>
            <a:ext cx="9609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如图所示，我们提出一个基于扩散模型架构灾害遥感图像的生成基础模型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Generative Foundation Model for Disaster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GFM4D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）。模型具备文生图和图生图能力，既可以基于文本描述信息和元数据信息合成灾害遥感图像，也支持对已有的灾前（灾后）影像进行灾害场景的受灾模拟（图像恢复）。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1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模型选型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D924C-76B4-A1F7-7F0F-74D6C2A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84" y="1334218"/>
            <a:ext cx="3603446" cy="486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20E20-8343-D133-44B4-05D02EF303B7}"/>
              </a:ext>
            </a:extLst>
          </p:cNvPr>
          <p:cNvSpPr txBox="1"/>
          <p:nvPr/>
        </p:nvSpPr>
        <p:spPr>
          <a:xfrm>
            <a:off x="6460121" y="6339211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SD v2.1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模型架构示意图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12415" y="1334218"/>
            <a:ext cx="761706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Diffusion [6]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是一个基于潜在扩散模型的高质量图像生成器。具有高质量图像生成、计算效率高、灵活性强等特点。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688CE-202C-BF7A-58D0-0D725E82D051}"/>
              </a:ext>
            </a:extLst>
          </p:cNvPr>
          <p:cNvSpPr txBox="1"/>
          <p:nvPr/>
        </p:nvSpPr>
        <p:spPr>
          <a:xfrm>
            <a:off x="-212415" y="2601833"/>
            <a:ext cx="7716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ControlNet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ControlNet [8]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是一个增强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Stable Diffusion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空间控制的神经网络架构，通过灾害前后时序图像的训练，使模型学习灾害前后影像的变化特征，提升图像生成的质量和可靠性。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研究表明，通过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技术对扩散模型进行微调，即使在训练样本量较少的情况下（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~20K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），也有效的避免灾难性遗忘，过拟合和模式崩塌等问题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[2,8]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。此外，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ControlNet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训练资源消耗少，在单张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NVIDIA A100 40G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上就能完成训练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57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数据集收集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1B462-1654-7B91-3B80-9D368F982C7B}"/>
              </a:ext>
            </a:extLst>
          </p:cNvPr>
          <p:cNvSpPr txBox="1"/>
          <p:nvPr/>
        </p:nvSpPr>
        <p:spPr>
          <a:xfrm>
            <a:off x="-283535" y="1206143"/>
            <a:ext cx="6560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xBD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数据集是一个大规模卫星影像数据集，被广泛应用于灾害评估和建筑物提取任务中。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图像数量：数据集中约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11,000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对灾害前后影像对。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分辨率：图像来自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QuickBird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WorldView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等多颗高分卫星，空间分辨率在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0.5m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左右。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图像大小：覆盖超过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5,000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平方公里的影像数据。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每张影像裁剪为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512×512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像素。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灾害类别：数据集涵盖了多种灾害类型，包括火灾、洪水、飓风、地震、火山等。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现有应用：包括灾后建筑损害检测、环境因素识别、以及智能救灾路径规划等研究。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96433-B2CD-EF70-1AC4-8B14128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172" y="3992688"/>
            <a:ext cx="4676775" cy="2426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468DE55-407B-9AF8-0301-B9928B082795}"/>
              </a:ext>
            </a:extLst>
          </p:cNvPr>
          <p:cNvSpPr txBox="1"/>
          <p:nvPr/>
        </p:nvSpPr>
        <p:spPr>
          <a:xfrm>
            <a:off x="6392545" y="64817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xBD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数据集时空分布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1073B-E48F-97A1-1DC1-95E90A75272D}"/>
              </a:ext>
            </a:extLst>
          </p:cNvPr>
          <p:cNvSpPr txBox="1"/>
          <p:nvPr/>
        </p:nvSpPr>
        <p:spPr>
          <a:xfrm>
            <a:off x="6181474" y="3605420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左：加利福尼亚山火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 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右：印尼海啸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(2018)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F1F42D-B7CC-AE5B-2485-FEA1F78A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72" y="1308806"/>
            <a:ext cx="4676775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55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8F6DF-EABF-A0A2-5994-B96D50196DC9}"/>
              </a:ext>
            </a:extLst>
          </p:cNvPr>
          <p:cNvGrpSpPr/>
          <p:nvPr/>
        </p:nvGrpSpPr>
        <p:grpSpPr>
          <a:xfrm>
            <a:off x="0" y="-111124"/>
            <a:ext cx="12192000" cy="1445342"/>
            <a:chOff x="0" y="-47031"/>
            <a:chExt cx="12192000" cy="14453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51F1AA-537B-7B6E-C316-F9E93ED1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925"/>
            <a:stretch/>
          </p:blipFill>
          <p:spPr>
            <a:xfrm>
              <a:off x="0" y="-47031"/>
              <a:ext cx="12192000" cy="14453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E5703-AAE0-3FBC-DA74-A0A08AC2AF83}"/>
                </a:ext>
              </a:extLst>
            </p:cNvPr>
            <p:cNvSpPr/>
            <p:nvPr/>
          </p:nvSpPr>
          <p:spPr>
            <a:xfrm>
              <a:off x="497840" y="254000"/>
              <a:ext cx="7630160" cy="635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i="0" dirty="0">
                  <a:solidFill>
                    <a:srgbClr val="1B4975"/>
                  </a:solidFill>
                  <a:effectLst/>
                  <a:latin typeface="+mn-ea"/>
                </a:rPr>
                <a:t>研究背景：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研究现状和发展动态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7A43AA2-0FB9-859F-B669-15AB43F0E60D}"/>
              </a:ext>
            </a:extLst>
          </p:cNvPr>
          <p:cNvSpPr/>
          <p:nvPr/>
        </p:nvSpPr>
        <p:spPr>
          <a:xfrm>
            <a:off x="497840" y="100157"/>
            <a:ext cx="7630160" cy="635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研究内容</a:t>
            </a:r>
            <a:r>
              <a:rPr lang="en-US" altLang="zh-CN" sz="3600" b="1" i="0" dirty="0">
                <a:solidFill>
                  <a:srgbClr val="1B4975"/>
                </a:solidFill>
                <a:effectLst/>
                <a:latin typeface="+mn-ea"/>
              </a:rPr>
              <a:t>-</a:t>
            </a:r>
            <a:r>
              <a:rPr lang="zh-CN" altLang="en-US" sz="3600" b="1" i="0" dirty="0">
                <a:solidFill>
                  <a:srgbClr val="1B4975"/>
                </a:solidFill>
                <a:effectLst/>
                <a:latin typeface="+mn-ea"/>
              </a:rPr>
              <a:t>数据预处理</a:t>
            </a:r>
            <a:endParaRPr lang="en-US" altLang="zh-CN" sz="3600" b="1" dirty="0">
              <a:solidFill>
                <a:srgbClr val="1B4975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87AE01-E7C3-CC9D-4A05-73D029B6E40E}"/>
              </a:ext>
            </a:extLst>
          </p:cNvPr>
          <p:cNvSpPr txBox="1"/>
          <p:nvPr/>
        </p:nvSpPr>
        <p:spPr>
          <a:xfrm>
            <a:off x="-233680" y="1563442"/>
            <a:ext cx="5612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CogVLM2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CogVLM2 [17]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是一个融合视觉和语言信息的多模态模型。具有性能强，支持高分辨率图像，支持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8K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文本长度的优势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784430-32A7-8EBE-C348-378F73BC31BF}"/>
              </a:ext>
            </a:extLst>
          </p:cNvPr>
          <p:cNvSpPr txBox="1"/>
          <p:nvPr/>
        </p:nvSpPr>
        <p:spPr>
          <a:xfrm>
            <a:off x="80932" y="5441453"/>
            <a:ext cx="5695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CogVLM2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推理资源消耗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Model Size: 19B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Memory Required: ~43GB (nearly 2 NVIDIA 3090 24G GPUs)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Inference Time: ~25s/image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Total Time: ~7 days (as 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</a:rPr>
              <a:t>xBD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 contains ~22,000 images)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Function: image captioning (~200 words)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73ED70-53C7-EEF7-D3F3-D5B3A7F50758}"/>
              </a:ext>
            </a:extLst>
          </p:cNvPr>
          <p:cNvSpPr txBox="1"/>
          <p:nvPr/>
        </p:nvSpPr>
        <p:spPr>
          <a:xfrm>
            <a:off x="-261520" y="3259787"/>
            <a:ext cx="56406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 [18]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是一款基于编码器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解码器架构的语言模型，不同于主流的仅解码器架构的语言模型，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在翻译、总结等文本理解任务表现更为出色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5930672" y="1468911"/>
            <a:ext cx="5625149" cy="3268545"/>
            <a:chOff x="5748503" y="2163801"/>
            <a:chExt cx="5625149" cy="326854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325" y="4801281"/>
              <a:ext cx="2072957" cy="631065"/>
            </a:xfrm>
            <a:prstGeom prst="rect">
              <a:avLst/>
            </a:prstGeom>
          </p:spPr>
        </p:pic>
        <p:grpSp>
          <p:nvGrpSpPr>
            <p:cNvPr id="53" name="组合 52"/>
            <p:cNvGrpSpPr/>
            <p:nvPr/>
          </p:nvGrpSpPr>
          <p:grpSpPr>
            <a:xfrm>
              <a:off x="5748503" y="2163801"/>
              <a:ext cx="5625149" cy="2262113"/>
              <a:chOff x="5649111" y="2253551"/>
              <a:chExt cx="5625149" cy="226211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758816" y="2300692"/>
                <a:ext cx="1964030" cy="1368796"/>
                <a:chOff x="6613419" y="2418462"/>
                <a:chExt cx="1964030" cy="1368796"/>
              </a:xfrm>
            </p:grpSpPr>
            <p:sp>
              <p:nvSpPr>
                <p:cNvPr id="28" name="梯形 27"/>
                <p:cNvSpPr/>
                <p:nvPr/>
              </p:nvSpPr>
              <p:spPr>
                <a:xfrm rot="5400000">
                  <a:off x="6883655" y="2727345"/>
                  <a:ext cx="1368796" cy="751030"/>
                </a:xfrm>
                <a:prstGeom prst="trapezoid">
                  <a:avLst>
                    <a:gd name="adj" fmla="val 57085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613419" y="2771621"/>
                  <a:ext cx="196403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9111" y="2584262"/>
                <a:ext cx="822773" cy="822773"/>
              </a:xfrm>
              <a:prstGeom prst="rect">
                <a:avLst/>
              </a:prstGeom>
            </p:spPr>
          </p:pic>
          <p:cxnSp>
            <p:nvCxnSpPr>
              <p:cNvPr id="9" name="直接箭头连接符 8"/>
              <p:cNvCxnSpPr>
                <a:stCxn id="4" idx="3"/>
                <a:endCxn id="28" idx="2"/>
              </p:cNvCxnSpPr>
              <p:nvPr/>
            </p:nvCxnSpPr>
            <p:spPr>
              <a:xfrm flipV="1">
                <a:off x="6471884" y="2985090"/>
                <a:ext cx="866051" cy="105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38"/>
              <p:cNvSpPr/>
              <p:nvPr/>
            </p:nvSpPr>
            <p:spPr>
              <a:xfrm rot="16200000">
                <a:off x="7794495" y="2812986"/>
                <a:ext cx="1368796" cy="3442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直接箭头连接符 39"/>
              <p:cNvCxnSpPr>
                <a:stCxn id="28" idx="0"/>
                <a:endCxn id="39" idx="0"/>
              </p:cNvCxnSpPr>
              <p:nvPr/>
            </p:nvCxnSpPr>
            <p:spPr>
              <a:xfrm>
                <a:off x="8088965" y="2985090"/>
                <a:ext cx="2178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圆角矩形 44"/>
              <p:cNvSpPr/>
              <p:nvPr/>
            </p:nvSpPr>
            <p:spPr>
              <a:xfrm>
                <a:off x="9855178" y="2253551"/>
                <a:ext cx="1419082" cy="22621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箭头连接符 45"/>
              <p:cNvCxnSpPr>
                <a:stCxn id="39" idx="2"/>
              </p:cNvCxnSpPr>
              <p:nvPr/>
            </p:nvCxnSpPr>
            <p:spPr>
              <a:xfrm>
                <a:off x="8650997" y="2985090"/>
                <a:ext cx="440265" cy="86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3" idx="3"/>
              </p:cNvCxnSpPr>
              <p:nvPr/>
            </p:nvCxnSpPr>
            <p:spPr>
              <a:xfrm>
                <a:off x="6918805" y="4146299"/>
                <a:ext cx="2155473" cy="4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矩形 54"/>
          <p:cNvSpPr/>
          <p:nvPr/>
        </p:nvSpPr>
        <p:spPr>
          <a:xfrm>
            <a:off x="7408793" y="1316167"/>
            <a:ext cx="4500153" cy="2753412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452205" y="354134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CogVLM2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4"/>
          <a:stretch/>
        </p:blipFill>
        <p:spPr>
          <a:xfrm>
            <a:off x="10608065" y="5772638"/>
            <a:ext cx="1097892" cy="42369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7627428" y="5054286"/>
            <a:ext cx="2856201" cy="1698803"/>
            <a:chOff x="8986215" y="5066468"/>
            <a:chExt cx="2856201" cy="1698803"/>
          </a:xfrm>
        </p:grpSpPr>
        <p:sp>
          <p:nvSpPr>
            <p:cNvPr id="63" name="圆角矩形 62"/>
            <p:cNvSpPr/>
            <p:nvPr/>
          </p:nvSpPr>
          <p:spPr>
            <a:xfrm rot="10800000">
              <a:off x="9110971" y="5468048"/>
              <a:ext cx="2540053" cy="1040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 rot="10800000">
              <a:off x="10487741" y="5568986"/>
              <a:ext cx="1029979" cy="878228"/>
              <a:chOff x="4287307" y="1240872"/>
              <a:chExt cx="1029979" cy="878228"/>
            </a:xfrm>
          </p:grpSpPr>
          <p:sp>
            <p:nvSpPr>
              <p:cNvPr id="65" name="梯形 64"/>
              <p:cNvSpPr/>
              <p:nvPr/>
            </p:nvSpPr>
            <p:spPr>
              <a:xfrm rot="5400000">
                <a:off x="4363183" y="1164996"/>
                <a:ext cx="878228" cy="1029979"/>
              </a:xfrm>
              <a:prstGeom prst="trapezoid">
                <a:avLst>
                  <a:gd name="adj" fmla="val 319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383018" y="1395047"/>
                <a:ext cx="165821" cy="5893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674437" y="1444921"/>
                <a:ext cx="165821" cy="4769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964694" y="1513767"/>
                <a:ext cx="165821" cy="324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303732" y="5557557"/>
              <a:ext cx="1029979" cy="878228"/>
              <a:chOff x="4211107" y="1069422"/>
              <a:chExt cx="1029979" cy="878228"/>
            </a:xfrm>
          </p:grpSpPr>
          <p:sp>
            <p:nvSpPr>
              <p:cNvPr id="59" name="梯形 58"/>
              <p:cNvSpPr/>
              <p:nvPr/>
            </p:nvSpPr>
            <p:spPr>
              <a:xfrm rot="5400000">
                <a:off x="4286983" y="993546"/>
                <a:ext cx="878228" cy="1029979"/>
              </a:xfrm>
              <a:prstGeom prst="trapezoid">
                <a:avLst>
                  <a:gd name="adj" fmla="val 319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306818" y="1223597"/>
                <a:ext cx="165821" cy="5893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598237" y="1273471"/>
                <a:ext cx="165821" cy="4769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888494" y="1342317"/>
                <a:ext cx="165821" cy="324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8986215" y="5066468"/>
              <a:ext cx="2856201" cy="169880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107285" y="506646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T5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2" name="直接箭头连接符 71"/>
          <p:cNvCxnSpPr>
            <a:stCxn id="45" idx="2"/>
            <a:endCxn id="16" idx="3"/>
          </p:cNvCxnSpPr>
          <p:nvPr/>
        </p:nvCxnSpPr>
        <p:spPr>
          <a:xfrm rot="5400000">
            <a:off x="9884416" y="3460060"/>
            <a:ext cx="690900" cy="1232829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1"/>
            <a:endCxn id="69" idx="1"/>
          </p:cNvCxnSpPr>
          <p:nvPr/>
        </p:nvCxnSpPr>
        <p:spPr>
          <a:xfrm>
            <a:off x="10292237" y="5976119"/>
            <a:ext cx="315828" cy="83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667642" y="3011208"/>
            <a:ext cx="2070083" cy="653019"/>
            <a:chOff x="7022569" y="4087354"/>
            <a:chExt cx="2070083" cy="653019"/>
          </a:xfrm>
        </p:grpSpPr>
        <p:sp>
          <p:nvSpPr>
            <p:cNvPr id="73" name="矩形: 圆角 14">
              <a:extLst>
                <a:ext uri="{FF2B5EF4-FFF2-40B4-BE49-F238E27FC236}">
                  <a16:creationId xmlns:a16="http://schemas.microsoft.com/office/drawing/2014/main" id="{F560D98F-3D0D-4279-91AF-7513E139C7AC}"/>
                </a:ext>
              </a:extLst>
            </p:cNvPr>
            <p:cNvSpPr/>
            <p:nvPr/>
          </p:nvSpPr>
          <p:spPr>
            <a:xfrm>
              <a:off x="7022569" y="4135237"/>
              <a:ext cx="1532724" cy="6051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645AFDF-D9A4-49D4-9519-2CFE0EF1F98E}"/>
                </a:ext>
              </a:extLst>
            </p:cNvPr>
            <p:cNvSpPr/>
            <p:nvPr/>
          </p:nvSpPr>
          <p:spPr>
            <a:xfrm>
              <a:off x="7041053" y="4087354"/>
              <a:ext cx="2051599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User: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Describe this image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圆角矩形 74"/>
          <p:cNvSpPr/>
          <p:nvPr/>
        </p:nvSpPr>
        <p:spPr>
          <a:xfrm rot="16200000">
            <a:off x="8436946" y="2408870"/>
            <a:ext cx="2218962" cy="3442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867531" y="2877016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614119" y="3683140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167180" y="2234794"/>
            <a:ext cx="13363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9737015" y="2645915"/>
            <a:ext cx="385801" cy="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6" idx="2"/>
            <a:endCxn id="63" idx="3"/>
          </p:cNvCxnSpPr>
          <p:nvPr/>
        </p:nvCxnSpPr>
        <p:spPr>
          <a:xfrm rot="5400000">
            <a:off x="7545248" y="4944393"/>
            <a:ext cx="1238663" cy="824789"/>
          </a:xfrm>
          <a:prstGeom prst="bentConnector4">
            <a:avLst>
              <a:gd name="adj1" fmla="val 42072"/>
              <a:gd name="adj2" fmla="val 14041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8130486" y="6414536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582397" y="4680619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Caption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0270062" y="6142063"/>
            <a:ext cx="1964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2277</Words>
  <Application>Microsoft Office PowerPoint</Application>
  <PresentationFormat>宽屏</PresentationFormat>
  <Paragraphs>212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等线</vt:lpstr>
      <vt:lpstr>华文行楷</vt:lpstr>
      <vt:lpstr>思源黑体 CN Regular</vt:lpstr>
      <vt:lpstr>微软雅黑</vt:lpstr>
      <vt:lpstr>Arial</vt:lpstr>
      <vt:lpstr>Calibri</vt:lpstr>
      <vt:lpstr>Times New Roman</vt:lpstr>
      <vt:lpstr>Wingdings</vt:lpstr>
      <vt:lpstr>Office 主题</vt:lpstr>
      <vt:lpstr>浙江大学地球科学学院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浙江大学地球科学学院</dc:title>
  <dc:creator>Zera</dc:creator>
  <cp:lastModifiedBy>选凯 仇</cp:lastModifiedBy>
  <cp:revision>323</cp:revision>
  <dcterms:created xsi:type="dcterms:W3CDTF">2023-03-26T07:03:03Z</dcterms:created>
  <dcterms:modified xsi:type="dcterms:W3CDTF">2024-07-19T14:13:59Z</dcterms:modified>
</cp:coreProperties>
</file>